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2" r:id="rId3"/>
    <p:sldId id="276" r:id="rId4"/>
    <p:sldId id="284" r:id="rId5"/>
    <p:sldId id="272" r:id="rId6"/>
    <p:sldId id="282" r:id="rId7"/>
    <p:sldId id="273" r:id="rId8"/>
    <p:sldId id="274" r:id="rId9"/>
    <p:sldId id="2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20DBBB-B5E2-49F3-ACE7-E0379CA89FEB}" v="1" dt="2024-02-20T01:12:47.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06" autoAdjust="0"/>
    <p:restoredTop sz="92017" autoAdjust="0"/>
  </p:normalViewPr>
  <p:slideViewPr>
    <p:cSldViewPr snapToGrid="0">
      <p:cViewPr varScale="1">
        <p:scale>
          <a:sx n="101" d="100"/>
          <a:sy n="101" d="100"/>
        </p:scale>
        <p:origin x="10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227849-CF96-4EFC-AD44-90B78F771C67}"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DA666-E8E0-4D88-A0E2-831AFFAEA38C}" type="slidenum">
              <a:rPr lang="en-US" smtClean="0"/>
              <a:t>‹#›</a:t>
            </a:fld>
            <a:endParaRPr lang="en-US"/>
          </a:p>
        </p:txBody>
      </p:sp>
    </p:spTree>
    <p:extLst>
      <p:ext uri="{BB962C8B-B14F-4D97-AF65-F5344CB8AC3E}">
        <p14:creationId xmlns:p14="http://schemas.microsoft.com/office/powerpoint/2010/main" val="3177376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4900D-E379-4CAD-80A6-A82855460D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8C4BC3-0DC7-432F-AFE9-D1D30B6E2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62C2D1-B51B-405F-B5EA-841DD30BCA4D}"/>
              </a:ext>
            </a:extLst>
          </p:cNvPr>
          <p:cNvSpPr>
            <a:spLocks noGrp="1"/>
          </p:cNvSpPr>
          <p:nvPr>
            <p:ph type="dt" sz="half" idx="10"/>
          </p:nvPr>
        </p:nvSpPr>
        <p:spPr/>
        <p:txBody>
          <a:bodyPr/>
          <a:lstStyle/>
          <a:p>
            <a:fld id="{A8AB8660-CF2D-40DA-8871-633B8D6C9E52}" type="datetime1">
              <a:rPr lang="en-US" smtClean="0"/>
              <a:t>2/21/2024</a:t>
            </a:fld>
            <a:endParaRPr lang="en-US"/>
          </a:p>
        </p:txBody>
      </p:sp>
      <p:sp>
        <p:nvSpPr>
          <p:cNvPr id="5" name="Footer Placeholder 4">
            <a:extLst>
              <a:ext uri="{FF2B5EF4-FFF2-40B4-BE49-F238E27FC236}">
                <a16:creationId xmlns:a16="http://schemas.microsoft.com/office/drawing/2014/main" id="{850AFFCF-80B2-406B-B4F1-9FE9D5A7D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6F4D0-76CC-45F6-9B12-76AFB2A5DE55}"/>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270615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1D2E-55CC-449A-BEF1-291C40FC5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B3F98-A1C1-4C5F-AAF5-F53CFDE668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AC080-74C3-46BF-98DE-B0CB3D937803}"/>
              </a:ext>
            </a:extLst>
          </p:cNvPr>
          <p:cNvSpPr>
            <a:spLocks noGrp="1"/>
          </p:cNvSpPr>
          <p:nvPr>
            <p:ph type="dt" sz="half" idx="10"/>
          </p:nvPr>
        </p:nvSpPr>
        <p:spPr/>
        <p:txBody>
          <a:bodyPr/>
          <a:lstStyle/>
          <a:p>
            <a:fld id="{015E0AAB-2176-4FFA-8B70-D99867085ECE}" type="datetime1">
              <a:rPr lang="en-US" smtClean="0"/>
              <a:t>2/21/2024</a:t>
            </a:fld>
            <a:endParaRPr lang="en-US"/>
          </a:p>
        </p:txBody>
      </p:sp>
      <p:sp>
        <p:nvSpPr>
          <p:cNvPr id="5" name="Footer Placeholder 4">
            <a:extLst>
              <a:ext uri="{FF2B5EF4-FFF2-40B4-BE49-F238E27FC236}">
                <a16:creationId xmlns:a16="http://schemas.microsoft.com/office/drawing/2014/main" id="{7D4DD3E5-124D-489D-BD71-775FFAF15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A77CA-7B20-41BB-9E9D-8D2FF4FB5D81}"/>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213019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E65A5F-03E0-4766-BAE1-125B65DF8B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35F135-C219-488F-871E-90E70A182B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2119E-EAF3-48CC-B320-9B7696E80421}"/>
              </a:ext>
            </a:extLst>
          </p:cNvPr>
          <p:cNvSpPr>
            <a:spLocks noGrp="1"/>
          </p:cNvSpPr>
          <p:nvPr>
            <p:ph type="dt" sz="half" idx="10"/>
          </p:nvPr>
        </p:nvSpPr>
        <p:spPr/>
        <p:txBody>
          <a:bodyPr/>
          <a:lstStyle/>
          <a:p>
            <a:fld id="{4047D12C-4BCD-403A-92AD-77F8CBB25B10}" type="datetime1">
              <a:rPr lang="en-US" smtClean="0"/>
              <a:t>2/21/2024</a:t>
            </a:fld>
            <a:endParaRPr lang="en-US"/>
          </a:p>
        </p:txBody>
      </p:sp>
      <p:sp>
        <p:nvSpPr>
          <p:cNvPr id="5" name="Footer Placeholder 4">
            <a:extLst>
              <a:ext uri="{FF2B5EF4-FFF2-40B4-BE49-F238E27FC236}">
                <a16:creationId xmlns:a16="http://schemas.microsoft.com/office/drawing/2014/main" id="{970FD213-3C18-4E7A-923A-0274D9429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589E7-668E-424F-AE40-C64551D7B781}"/>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329521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6F01-F12F-4AAB-A404-576CE227B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FF15D9-309E-421D-BBC0-ADAD4E900F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4348B-64EE-40BB-A219-E93924FCE35D}"/>
              </a:ext>
            </a:extLst>
          </p:cNvPr>
          <p:cNvSpPr>
            <a:spLocks noGrp="1"/>
          </p:cNvSpPr>
          <p:nvPr>
            <p:ph type="dt" sz="half" idx="10"/>
          </p:nvPr>
        </p:nvSpPr>
        <p:spPr/>
        <p:txBody>
          <a:bodyPr/>
          <a:lstStyle/>
          <a:p>
            <a:fld id="{C8FF0539-37AD-4274-BC97-900071E68E22}" type="datetime1">
              <a:rPr lang="en-US" smtClean="0"/>
              <a:t>2/21/2024</a:t>
            </a:fld>
            <a:endParaRPr lang="en-US"/>
          </a:p>
        </p:txBody>
      </p:sp>
      <p:sp>
        <p:nvSpPr>
          <p:cNvPr id="5" name="Footer Placeholder 4">
            <a:extLst>
              <a:ext uri="{FF2B5EF4-FFF2-40B4-BE49-F238E27FC236}">
                <a16:creationId xmlns:a16="http://schemas.microsoft.com/office/drawing/2014/main" id="{43133443-73DF-45A7-A273-E32B52A8C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891B3-2C41-4B0D-B582-65222898B960}"/>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273457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47670-4777-4C21-BD3F-55D630A011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80F8E3-CF1C-4B23-B7BF-B5812960C1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517D9B-9D09-4CBB-899A-2206D9AA955F}"/>
              </a:ext>
            </a:extLst>
          </p:cNvPr>
          <p:cNvSpPr>
            <a:spLocks noGrp="1"/>
          </p:cNvSpPr>
          <p:nvPr>
            <p:ph type="dt" sz="half" idx="10"/>
          </p:nvPr>
        </p:nvSpPr>
        <p:spPr/>
        <p:txBody>
          <a:bodyPr/>
          <a:lstStyle/>
          <a:p>
            <a:fld id="{24A1FEEC-8F51-4AE1-97C5-84C2AB45CA75}" type="datetime1">
              <a:rPr lang="en-US" smtClean="0"/>
              <a:t>2/21/2024</a:t>
            </a:fld>
            <a:endParaRPr lang="en-US"/>
          </a:p>
        </p:txBody>
      </p:sp>
      <p:sp>
        <p:nvSpPr>
          <p:cNvPr id="5" name="Footer Placeholder 4">
            <a:extLst>
              <a:ext uri="{FF2B5EF4-FFF2-40B4-BE49-F238E27FC236}">
                <a16:creationId xmlns:a16="http://schemas.microsoft.com/office/drawing/2014/main" id="{AFC1533E-DAA3-48BC-A214-9478676C8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2F37B-1162-4B4D-9CC4-82B789759DFA}"/>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48220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57C9-81BA-4758-887F-7A649AEAA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9BF60-4A2A-4733-B095-0D2CF522F1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5146C-F3B4-42E5-8F56-A68A5D1313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43B5FA-3469-4346-BD02-DF831DDB9A36}"/>
              </a:ext>
            </a:extLst>
          </p:cNvPr>
          <p:cNvSpPr>
            <a:spLocks noGrp="1"/>
          </p:cNvSpPr>
          <p:nvPr>
            <p:ph type="dt" sz="half" idx="10"/>
          </p:nvPr>
        </p:nvSpPr>
        <p:spPr/>
        <p:txBody>
          <a:bodyPr/>
          <a:lstStyle/>
          <a:p>
            <a:fld id="{4E56A9DB-9266-469C-994E-4514949E187E}" type="datetime1">
              <a:rPr lang="en-US" smtClean="0"/>
              <a:t>2/21/2024</a:t>
            </a:fld>
            <a:endParaRPr lang="en-US"/>
          </a:p>
        </p:txBody>
      </p:sp>
      <p:sp>
        <p:nvSpPr>
          <p:cNvPr id="6" name="Footer Placeholder 5">
            <a:extLst>
              <a:ext uri="{FF2B5EF4-FFF2-40B4-BE49-F238E27FC236}">
                <a16:creationId xmlns:a16="http://schemas.microsoft.com/office/drawing/2014/main" id="{5DA2D669-86CA-4F77-9CCC-DA477A173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C9EFA2-7A85-42E6-A33A-B4D35BCA9A86}"/>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19394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3FDC-44B3-45C6-A412-4594FD7D5D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4B173F-E639-4D8E-BE57-F5C577FC4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292F07-9A3F-4C09-963E-52EF315841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69D3D-35B0-489C-8782-24965B1BB7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740229-3C72-4BE1-A21D-AA4A09EACF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876574-0912-4CC7-90A8-29C1A877B268}"/>
              </a:ext>
            </a:extLst>
          </p:cNvPr>
          <p:cNvSpPr>
            <a:spLocks noGrp="1"/>
          </p:cNvSpPr>
          <p:nvPr>
            <p:ph type="dt" sz="half" idx="10"/>
          </p:nvPr>
        </p:nvSpPr>
        <p:spPr/>
        <p:txBody>
          <a:bodyPr/>
          <a:lstStyle/>
          <a:p>
            <a:fld id="{BFAF54DC-35C3-47C2-9A1E-37E75195F057}" type="datetime1">
              <a:rPr lang="en-US" smtClean="0"/>
              <a:t>2/21/2024</a:t>
            </a:fld>
            <a:endParaRPr lang="en-US"/>
          </a:p>
        </p:txBody>
      </p:sp>
      <p:sp>
        <p:nvSpPr>
          <p:cNvPr id="8" name="Footer Placeholder 7">
            <a:extLst>
              <a:ext uri="{FF2B5EF4-FFF2-40B4-BE49-F238E27FC236}">
                <a16:creationId xmlns:a16="http://schemas.microsoft.com/office/drawing/2014/main" id="{1AAF0E4F-86C4-4342-A7DB-0EB6896EF3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7D5130-DFB2-49CC-8B4F-F05F4A2FEF11}"/>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117187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C5A8-3D54-4083-8F5F-B06D4E50E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120752-314B-40D7-B990-71179FECC47E}"/>
              </a:ext>
            </a:extLst>
          </p:cNvPr>
          <p:cNvSpPr>
            <a:spLocks noGrp="1"/>
          </p:cNvSpPr>
          <p:nvPr>
            <p:ph type="dt" sz="half" idx="10"/>
          </p:nvPr>
        </p:nvSpPr>
        <p:spPr/>
        <p:txBody>
          <a:bodyPr/>
          <a:lstStyle/>
          <a:p>
            <a:fld id="{34E670B2-87B8-4FB4-BA2A-8B93499B78F3}" type="datetime1">
              <a:rPr lang="en-US" smtClean="0"/>
              <a:t>2/21/2024</a:t>
            </a:fld>
            <a:endParaRPr lang="en-US"/>
          </a:p>
        </p:txBody>
      </p:sp>
      <p:sp>
        <p:nvSpPr>
          <p:cNvPr id="4" name="Footer Placeholder 3">
            <a:extLst>
              <a:ext uri="{FF2B5EF4-FFF2-40B4-BE49-F238E27FC236}">
                <a16:creationId xmlns:a16="http://schemas.microsoft.com/office/drawing/2014/main" id="{AFA2E511-0066-4329-BF3F-D2767DE2B1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2DE636-F8B1-4B95-852E-75E01422CEA1}"/>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343217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5CC8B-8B87-495D-A0B0-675D77CB68DF}"/>
              </a:ext>
            </a:extLst>
          </p:cNvPr>
          <p:cNvSpPr>
            <a:spLocks noGrp="1"/>
          </p:cNvSpPr>
          <p:nvPr>
            <p:ph type="dt" sz="half" idx="10"/>
          </p:nvPr>
        </p:nvSpPr>
        <p:spPr/>
        <p:txBody>
          <a:bodyPr/>
          <a:lstStyle/>
          <a:p>
            <a:fld id="{5395697F-FB2C-4EDF-BB33-2C26652E4E6D}" type="datetime1">
              <a:rPr lang="en-US" smtClean="0"/>
              <a:t>2/21/2024</a:t>
            </a:fld>
            <a:endParaRPr lang="en-US"/>
          </a:p>
        </p:txBody>
      </p:sp>
      <p:sp>
        <p:nvSpPr>
          <p:cNvPr id="3" name="Footer Placeholder 2">
            <a:extLst>
              <a:ext uri="{FF2B5EF4-FFF2-40B4-BE49-F238E27FC236}">
                <a16:creationId xmlns:a16="http://schemas.microsoft.com/office/drawing/2014/main" id="{EB7FEBCF-ED94-4946-A75F-26FDBBC3D6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40BACB-BC5D-4FC7-B4EF-B88D1736478D}"/>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104993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7A40-6D45-410A-9D3F-EA1C5ECA2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E89A0D-4AFE-4342-A4A4-742222125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A662D8-F1AE-4781-9649-66BD4F7D4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EA6BDA-2A13-4771-98E2-7426260A82C9}"/>
              </a:ext>
            </a:extLst>
          </p:cNvPr>
          <p:cNvSpPr>
            <a:spLocks noGrp="1"/>
          </p:cNvSpPr>
          <p:nvPr>
            <p:ph type="dt" sz="half" idx="10"/>
          </p:nvPr>
        </p:nvSpPr>
        <p:spPr/>
        <p:txBody>
          <a:bodyPr/>
          <a:lstStyle/>
          <a:p>
            <a:fld id="{902D842A-2B0B-4EF4-8C9F-82C1680B7683}" type="datetime1">
              <a:rPr lang="en-US" smtClean="0"/>
              <a:t>2/21/2024</a:t>
            </a:fld>
            <a:endParaRPr lang="en-US"/>
          </a:p>
        </p:txBody>
      </p:sp>
      <p:sp>
        <p:nvSpPr>
          <p:cNvPr id="6" name="Footer Placeholder 5">
            <a:extLst>
              <a:ext uri="{FF2B5EF4-FFF2-40B4-BE49-F238E27FC236}">
                <a16:creationId xmlns:a16="http://schemas.microsoft.com/office/drawing/2014/main" id="{C0E92359-53E8-47FA-8657-0B853152B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364BF-1289-4FE2-A8A3-DA9053C9F5F1}"/>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211945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0C1B-B720-40F7-A31B-9072585B9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F5CCC4-1336-4800-89A6-A9F8C8D65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D6A9FB-D652-4F39-B945-F00F1B559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8644E-9A05-40D0-AA4D-E1FB679D5BFD}"/>
              </a:ext>
            </a:extLst>
          </p:cNvPr>
          <p:cNvSpPr>
            <a:spLocks noGrp="1"/>
          </p:cNvSpPr>
          <p:nvPr>
            <p:ph type="dt" sz="half" idx="10"/>
          </p:nvPr>
        </p:nvSpPr>
        <p:spPr/>
        <p:txBody>
          <a:bodyPr/>
          <a:lstStyle/>
          <a:p>
            <a:fld id="{6E401AF2-57D6-452A-8015-F89AF99B1488}" type="datetime1">
              <a:rPr lang="en-US" smtClean="0"/>
              <a:t>2/21/2024</a:t>
            </a:fld>
            <a:endParaRPr lang="en-US"/>
          </a:p>
        </p:txBody>
      </p:sp>
      <p:sp>
        <p:nvSpPr>
          <p:cNvPr id="6" name="Footer Placeholder 5">
            <a:extLst>
              <a:ext uri="{FF2B5EF4-FFF2-40B4-BE49-F238E27FC236}">
                <a16:creationId xmlns:a16="http://schemas.microsoft.com/office/drawing/2014/main" id="{CABFE4DC-41BE-48EB-A80A-5CACA0973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F6B19-E9ED-4D22-AFF3-13AC02C29BF8}"/>
              </a:ext>
            </a:extLst>
          </p:cNvPr>
          <p:cNvSpPr>
            <a:spLocks noGrp="1"/>
          </p:cNvSpPr>
          <p:nvPr>
            <p:ph type="sldNum" sz="quarter" idx="12"/>
          </p:nvPr>
        </p:nvSpPr>
        <p:spPr/>
        <p:txBody>
          <a:bodyPr/>
          <a:lstStyle/>
          <a:p>
            <a:fld id="{4B39FDFC-7766-427A-8AB8-6426DA2B7269}" type="slidenum">
              <a:rPr lang="en-US" smtClean="0"/>
              <a:t>‹#›</a:t>
            </a:fld>
            <a:endParaRPr lang="en-US"/>
          </a:p>
        </p:txBody>
      </p:sp>
    </p:spTree>
    <p:extLst>
      <p:ext uri="{BB962C8B-B14F-4D97-AF65-F5344CB8AC3E}">
        <p14:creationId xmlns:p14="http://schemas.microsoft.com/office/powerpoint/2010/main" val="65682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DEDB7-2AEA-4CC3-B401-7B269B9715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9E3D-BBB0-4703-A054-97AEB8E2C0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71932-80CA-49C7-B484-311939DFB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75AC6-D571-485C-B2B2-90AC18862212}" type="datetime1">
              <a:rPr lang="en-US" smtClean="0"/>
              <a:t>2/21/2024</a:t>
            </a:fld>
            <a:endParaRPr lang="en-US"/>
          </a:p>
        </p:txBody>
      </p:sp>
      <p:sp>
        <p:nvSpPr>
          <p:cNvPr id="5" name="Footer Placeholder 4">
            <a:extLst>
              <a:ext uri="{FF2B5EF4-FFF2-40B4-BE49-F238E27FC236}">
                <a16:creationId xmlns:a16="http://schemas.microsoft.com/office/drawing/2014/main" id="{8153C4CA-3C62-48C8-9050-8DF9A308DB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7C7EAD-546D-4D8D-8269-8B303B5CD1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9FDFC-7766-427A-8AB8-6426DA2B7269}" type="slidenum">
              <a:rPr lang="en-US" smtClean="0"/>
              <a:t>‹#›</a:t>
            </a:fld>
            <a:endParaRPr lang="en-US"/>
          </a:p>
        </p:txBody>
      </p:sp>
    </p:spTree>
    <p:extLst>
      <p:ext uri="{BB962C8B-B14F-4D97-AF65-F5344CB8AC3E}">
        <p14:creationId xmlns:p14="http://schemas.microsoft.com/office/powerpoint/2010/main" val="159502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AD3732-2067-4DA8-BF6D-5F9E13E59946}"/>
              </a:ext>
            </a:extLst>
          </p:cNvPr>
          <p:cNvSpPr txBox="1"/>
          <p:nvPr/>
        </p:nvSpPr>
        <p:spPr>
          <a:xfrm>
            <a:off x="1063487" y="1253447"/>
            <a:ext cx="9879495" cy="1754326"/>
          </a:xfrm>
          <a:prstGeom prst="rect">
            <a:avLst/>
          </a:prstGeom>
          <a:noFill/>
        </p:spPr>
        <p:txBody>
          <a:bodyPr wrap="square" rtlCol="0">
            <a:spAutoFit/>
          </a:bodyPr>
          <a:lstStyle/>
          <a:p>
            <a:pPr algn="ctr"/>
            <a:r>
              <a:rPr lang="en-US" sz="3600" b="1" dirty="0">
                <a:solidFill>
                  <a:srgbClr val="0070C0"/>
                </a:solidFill>
              </a:rPr>
              <a:t>Virtuous or Vicious Cycles?                                                        The Role of Divestitures as a Complementary Penrose Effect Within Resource-based Theory</a:t>
            </a:r>
            <a:endParaRPr lang="en-US" sz="3600" dirty="0">
              <a:solidFill>
                <a:srgbClr val="0070C0"/>
              </a:solidFill>
            </a:endParaRPr>
          </a:p>
        </p:txBody>
      </p:sp>
      <p:sp>
        <p:nvSpPr>
          <p:cNvPr id="3" name="TextBox 2">
            <a:extLst>
              <a:ext uri="{FF2B5EF4-FFF2-40B4-BE49-F238E27FC236}">
                <a16:creationId xmlns:a16="http://schemas.microsoft.com/office/drawing/2014/main" id="{5B7F6976-4B63-4301-97BF-D2BE0481C586}"/>
              </a:ext>
            </a:extLst>
          </p:cNvPr>
          <p:cNvSpPr txBox="1"/>
          <p:nvPr/>
        </p:nvSpPr>
        <p:spPr>
          <a:xfrm>
            <a:off x="3076160" y="4173392"/>
            <a:ext cx="5854148" cy="1431161"/>
          </a:xfrm>
          <a:prstGeom prst="rect">
            <a:avLst/>
          </a:prstGeom>
          <a:noFill/>
        </p:spPr>
        <p:txBody>
          <a:bodyPr wrap="square" rtlCol="0">
            <a:spAutoFit/>
          </a:bodyPr>
          <a:lstStyle/>
          <a:p>
            <a:pPr algn="ctr" defTabSz="642915" fontAlgn="base">
              <a:lnSpc>
                <a:spcPct val="150000"/>
              </a:lnSpc>
              <a:spcBef>
                <a:spcPct val="0"/>
              </a:spcBef>
              <a:spcAft>
                <a:spcPct val="0"/>
              </a:spcAft>
            </a:pPr>
            <a:r>
              <a:rPr lang="en-US" sz="1800" b="1" i="0" u="none" strike="noStrike" baseline="0" dirty="0">
                <a:latin typeface="AdvOT8608a8d1"/>
              </a:rPr>
              <a:t>Elena Vidal and Will Mitchell (2018)</a:t>
            </a:r>
          </a:p>
          <a:p>
            <a:pPr algn="ctr" defTabSz="642915" fontAlgn="base">
              <a:lnSpc>
                <a:spcPct val="150000"/>
              </a:lnSpc>
              <a:spcBef>
                <a:spcPct val="0"/>
              </a:spcBef>
              <a:spcAft>
                <a:spcPct val="0"/>
              </a:spcAft>
            </a:pPr>
            <a:r>
              <a:rPr lang="en-US" altLang="ko-KR" sz="2400" i="1" dirty="0">
                <a:ea typeface="AppleMyungjo"/>
                <a:cs typeface="Gill Sans MT"/>
                <a:sym typeface="Gill Sans" charset="0"/>
              </a:rPr>
              <a:t>Strategic Management Journal</a:t>
            </a:r>
            <a:endParaRPr lang="en-US" altLang="ja-JP" sz="2400" b="1" dirty="0">
              <a:ea typeface="AppleMyungjo"/>
              <a:cs typeface="Times New Roman"/>
              <a:sym typeface="Gill Sans" charset="0"/>
            </a:endParaRPr>
          </a:p>
          <a:p>
            <a:pPr algn="ctr"/>
            <a:endParaRPr lang="en-US" sz="2400" dirty="0"/>
          </a:p>
        </p:txBody>
      </p:sp>
      <p:sp>
        <p:nvSpPr>
          <p:cNvPr id="4" name="Slide Number Placeholder 3">
            <a:extLst>
              <a:ext uri="{FF2B5EF4-FFF2-40B4-BE49-F238E27FC236}">
                <a16:creationId xmlns:a16="http://schemas.microsoft.com/office/drawing/2014/main" id="{3779EF67-437B-3625-B2B2-A8DE67928154}"/>
              </a:ext>
            </a:extLst>
          </p:cNvPr>
          <p:cNvSpPr>
            <a:spLocks noGrp="1"/>
          </p:cNvSpPr>
          <p:nvPr>
            <p:ph type="sldNum" sz="quarter" idx="12"/>
          </p:nvPr>
        </p:nvSpPr>
        <p:spPr/>
        <p:txBody>
          <a:bodyPr/>
          <a:lstStyle/>
          <a:p>
            <a:fld id="{4B39FDFC-7766-427A-8AB8-6426DA2B7269}" type="slidenum">
              <a:rPr lang="en-US" smtClean="0"/>
              <a:t>1</a:t>
            </a:fld>
            <a:endParaRPr lang="en-US"/>
          </a:p>
        </p:txBody>
      </p:sp>
    </p:spTree>
    <p:extLst>
      <p:ext uri="{BB962C8B-B14F-4D97-AF65-F5344CB8AC3E}">
        <p14:creationId xmlns:p14="http://schemas.microsoft.com/office/powerpoint/2010/main" val="425261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8ECCC-78D2-443B-9797-48A3A603649E}"/>
              </a:ext>
            </a:extLst>
          </p:cNvPr>
          <p:cNvSpPr txBox="1"/>
          <p:nvPr/>
        </p:nvSpPr>
        <p:spPr>
          <a:xfrm>
            <a:off x="-85726" y="337442"/>
            <a:ext cx="12277725" cy="646331"/>
          </a:xfrm>
          <a:prstGeom prst="rect">
            <a:avLst/>
          </a:prstGeom>
          <a:noFill/>
        </p:spPr>
        <p:txBody>
          <a:bodyPr wrap="square" rtlCol="0">
            <a:spAutoFit/>
          </a:bodyPr>
          <a:lstStyle/>
          <a:p>
            <a:pPr algn="ctr"/>
            <a:r>
              <a:rPr lang="en-US" sz="3600" b="1" dirty="0">
                <a:solidFill>
                  <a:srgbClr val="0070C0"/>
                </a:solidFill>
              </a:rPr>
              <a:t>Introduction</a:t>
            </a:r>
          </a:p>
        </p:txBody>
      </p:sp>
      <p:sp>
        <p:nvSpPr>
          <p:cNvPr id="3" name="TextBox 2">
            <a:extLst>
              <a:ext uri="{FF2B5EF4-FFF2-40B4-BE49-F238E27FC236}">
                <a16:creationId xmlns:a16="http://schemas.microsoft.com/office/drawing/2014/main" id="{D2B675E7-6540-4300-8C9D-1C0E96852B55}"/>
              </a:ext>
            </a:extLst>
          </p:cNvPr>
          <p:cNvSpPr txBox="1"/>
          <p:nvPr/>
        </p:nvSpPr>
        <p:spPr>
          <a:xfrm>
            <a:off x="362281" y="1284136"/>
            <a:ext cx="11300792" cy="5232202"/>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a:t>Changes to resources via addition, deletion, and recombination can create new competitive advantage for firms (RBV).</a:t>
            </a:r>
          </a:p>
          <a:p>
            <a:pPr marL="285750" indent="-285750">
              <a:spcBef>
                <a:spcPts val="1200"/>
              </a:spcBef>
              <a:buFont typeface="Wingdings" panose="05000000000000000000" pitchFamily="2" charset="2"/>
              <a:buChar char="§"/>
            </a:pPr>
            <a:r>
              <a:rPr lang="en-US" sz="2400" dirty="0"/>
              <a:t>Improvements in performance (profit and growth) are bounded by availability of financial and managerial resources (Penrose Effect).</a:t>
            </a:r>
          </a:p>
          <a:p>
            <a:pPr marL="285750" indent="-285750">
              <a:spcBef>
                <a:spcPts val="1200"/>
              </a:spcBef>
              <a:buFont typeface="Wingdings" panose="05000000000000000000" pitchFamily="2" charset="2"/>
              <a:buChar char="§"/>
            </a:pPr>
            <a:r>
              <a:rPr lang="en-US" sz="2400" dirty="0"/>
              <a:t>The </a:t>
            </a:r>
            <a:r>
              <a:rPr lang="en-US" sz="2400" b="1" dirty="0"/>
              <a:t>Complementary Penrose Effect</a:t>
            </a:r>
            <a:r>
              <a:rPr lang="en-US" sz="2400" dirty="0"/>
              <a:t>,</a:t>
            </a:r>
          </a:p>
          <a:p>
            <a:pPr marL="800100" lvl="1" indent="-342900">
              <a:spcBef>
                <a:spcPts val="1200"/>
              </a:spcBef>
              <a:buFont typeface="Courier New" panose="02070309020205020404" pitchFamily="49" charset="0"/>
              <a:buChar char="o"/>
            </a:pPr>
            <a:r>
              <a:rPr lang="en-US" sz="2400" dirty="0"/>
              <a:t>Firms divest existing resources, and</a:t>
            </a:r>
          </a:p>
          <a:p>
            <a:pPr marL="800100" lvl="1" indent="-342900">
              <a:spcBef>
                <a:spcPts val="1200"/>
              </a:spcBef>
              <a:buFont typeface="Courier New" panose="02070309020205020404" pitchFamily="49" charset="0"/>
              <a:buChar char="o"/>
            </a:pPr>
            <a:r>
              <a:rPr lang="en-US" sz="2400" dirty="0"/>
              <a:t>Re-invest in higher potential opportunities for growth. </a:t>
            </a:r>
          </a:p>
          <a:p>
            <a:pPr marL="342900" lvl="1" indent="-342900">
              <a:spcBef>
                <a:spcPts val="1200"/>
              </a:spcBef>
              <a:buFont typeface="Wingdings" panose="05000000000000000000" pitchFamily="2" charset="2"/>
              <a:buChar char="§"/>
            </a:pPr>
            <a:r>
              <a:rPr lang="en-US" sz="2400" dirty="0"/>
              <a:t>The complementary Penrose effect is tested and extended by answering </a:t>
            </a:r>
          </a:p>
          <a:p>
            <a:pPr marL="0" lvl="1">
              <a:spcBef>
                <a:spcPts val="1200"/>
              </a:spcBef>
            </a:pPr>
            <a:r>
              <a:rPr lang="en-US" sz="2400" dirty="0"/>
              <a:t>	</a:t>
            </a:r>
            <a:r>
              <a:rPr lang="en-US" sz="2400" i="1" dirty="0"/>
              <a:t>How low- and high-performing firms’ profitability and growth is affected by 	divestiture, when it frees-up financial and managerial resources?</a:t>
            </a:r>
          </a:p>
          <a:p>
            <a:pPr marL="742950" lvl="1" indent="-285750">
              <a:spcBef>
                <a:spcPts val="1200"/>
              </a:spcBef>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FF8D5ABD-7542-E58A-B96B-2DB3F78B0236}"/>
              </a:ext>
            </a:extLst>
          </p:cNvPr>
          <p:cNvSpPr>
            <a:spLocks noGrp="1"/>
          </p:cNvSpPr>
          <p:nvPr>
            <p:ph type="sldNum" sz="quarter" idx="12"/>
          </p:nvPr>
        </p:nvSpPr>
        <p:spPr/>
        <p:txBody>
          <a:bodyPr/>
          <a:lstStyle/>
          <a:p>
            <a:fld id="{4B39FDFC-7766-427A-8AB8-6426DA2B7269}" type="slidenum">
              <a:rPr lang="en-US" smtClean="0"/>
              <a:t>2</a:t>
            </a:fld>
            <a:endParaRPr lang="en-US"/>
          </a:p>
        </p:txBody>
      </p:sp>
    </p:spTree>
    <p:extLst>
      <p:ext uri="{BB962C8B-B14F-4D97-AF65-F5344CB8AC3E}">
        <p14:creationId xmlns:p14="http://schemas.microsoft.com/office/powerpoint/2010/main" val="3667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660D8E-1B79-7E97-8889-EDF3055B93C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0138521-084B-FBC4-6F8F-38A43022AED9}"/>
              </a:ext>
            </a:extLst>
          </p:cNvPr>
          <p:cNvSpPr txBox="1"/>
          <p:nvPr/>
        </p:nvSpPr>
        <p:spPr>
          <a:xfrm>
            <a:off x="0" y="337442"/>
            <a:ext cx="12192000" cy="646331"/>
          </a:xfrm>
          <a:prstGeom prst="rect">
            <a:avLst/>
          </a:prstGeom>
          <a:noFill/>
        </p:spPr>
        <p:txBody>
          <a:bodyPr wrap="square" rtlCol="0">
            <a:spAutoFit/>
          </a:bodyPr>
          <a:lstStyle/>
          <a:p>
            <a:pPr algn="ctr"/>
            <a:r>
              <a:rPr lang="en-US" sz="3600" b="1" dirty="0">
                <a:solidFill>
                  <a:srgbClr val="0070C0"/>
                </a:solidFill>
              </a:rPr>
              <a:t>Prior Literature</a:t>
            </a:r>
          </a:p>
        </p:txBody>
      </p:sp>
      <p:sp>
        <p:nvSpPr>
          <p:cNvPr id="3" name="TextBox 2">
            <a:extLst>
              <a:ext uri="{FF2B5EF4-FFF2-40B4-BE49-F238E27FC236}">
                <a16:creationId xmlns:a16="http://schemas.microsoft.com/office/drawing/2014/main" id="{57BFB43C-6318-9B43-EEC2-0B5972F73927}"/>
              </a:ext>
            </a:extLst>
          </p:cNvPr>
          <p:cNvSpPr txBox="1"/>
          <p:nvPr/>
        </p:nvSpPr>
        <p:spPr>
          <a:xfrm>
            <a:off x="362281" y="1284136"/>
            <a:ext cx="11300792" cy="4862870"/>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b="1" dirty="0"/>
              <a:t>For low-performing firms</a:t>
            </a:r>
          </a:p>
          <a:p>
            <a:pPr marL="800100" lvl="1" indent="-342900">
              <a:spcBef>
                <a:spcPts val="1200"/>
              </a:spcBef>
              <a:buFont typeface="Courier New" panose="02070309020205020404" pitchFamily="49" charset="0"/>
              <a:buChar char="o"/>
            </a:pPr>
            <a:r>
              <a:rPr lang="en-US" sz="2400" b="1" dirty="0"/>
              <a:t>Divest poorly </a:t>
            </a:r>
          </a:p>
          <a:p>
            <a:pPr marL="800100" lvl="1" indent="-342900">
              <a:spcBef>
                <a:spcPts val="1200"/>
              </a:spcBef>
              <a:buFont typeface="Courier New" panose="02070309020205020404" pitchFamily="49" charset="0"/>
              <a:buChar char="o"/>
            </a:pPr>
            <a:r>
              <a:rPr lang="en-US" sz="2400" dirty="0"/>
              <a:t>Results show sales drop, but accounting profit improves</a:t>
            </a:r>
          </a:p>
          <a:p>
            <a:pPr marL="800100" lvl="1" indent="-342900">
              <a:spcBef>
                <a:spcPts val="1200"/>
              </a:spcBef>
              <a:buFont typeface="Courier New" panose="02070309020205020404" pitchFamily="49" charset="0"/>
              <a:buChar char="o"/>
            </a:pPr>
            <a:endParaRPr lang="en-US" sz="2400" dirty="0"/>
          </a:p>
          <a:p>
            <a:pPr marL="285750" indent="-285750">
              <a:spcBef>
                <a:spcPts val="1200"/>
              </a:spcBef>
              <a:buFont typeface="Wingdings" panose="05000000000000000000" pitchFamily="2" charset="2"/>
              <a:buChar char="§"/>
            </a:pPr>
            <a:r>
              <a:rPr lang="en-US" sz="2400" b="1" dirty="0"/>
              <a:t>For high-performing firms</a:t>
            </a:r>
          </a:p>
          <a:p>
            <a:pPr marL="800100" lvl="1" indent="-342900">
              <a:spcBef>
                <a:spcPts val="1200"/>
              </a:spcBef>
              <a:buFont typeface="Courier New" panose="02070309020205020404" pitchFamily="49" charset="0"/>
              <a:buChar char="o"/>
            </a:pPr>
            <a:r>
              <a:rPr lang="en-US" sz="2400" dirty="0"/>
              <a:t>Free up financial and managerial resources for strategic purpose to have growth (economic rents)</a:t>
            </a:r>
          </a:p>
          <a:p>
            <a:pPr marL="800100" lvl="1" indent="-342900">
              <a:spcBef>
                <a:spcPts val="1200"/>
              </a:spcBef>
              <a:buFont typeface="Courier New" panose="02070309020205020404" pitchFamily="49" charset="0"/>
              <a:buChar char="o"/>
            </a:pPr>
            <a:r>
              <a:rPr lang="en-US" sz="2400" dirty="0"/>
              <a:t>For example, Abbott divested $300 million and re-invested to have $2 billion in sales growth. </a:t>
            </a:r>
          </a:p>
          <a:p>
            <a:pPr marL="285750" indent="-285750">
              <a:spcBef>
                <a:spcPts val="1200"/>
              </a:spcBef>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F2AFED70-36A8-1854-154D-08AA0A7CDD98}"/>
              </a:ext>
            </a:extLst>
          </p:cNvPr>
          <p:cNvSpPr>
            <a:spLocks noGrp="1"/>
          </p:cNvSpPr>
          <p:nvPr>
            <p:ph type="sldNum" sz="quarter" idx="12"/>
          </p:nvPr>
        </p:nvSpPr>
        <p:spPr/>
        <p:txBody>
          <a:bodyPr/>
          <a:lstStyle/>
          <a:p>
            <a:fld id="{4B39FDFC-7766-427A-8AB8-6426DA2B7269}" type="slidenum">
              <a:rPr lang="en-US" smtClean="0"/>
              <a:t>3</a:t>
            </a:fld>
            <a:endParaRPr lang="en-US"/>
          </a:p>
        </p:txBody>
      </p:sp>
    </p:spTree>
    <p:extLst>
      <p:ext uri="{BB962C8B-B14F-4D97-AF65-F5344CB8AC3E}">
        <p14:creationId xmlns:p14="http://schemas.microsoft.com/office/powerpoint/2010/main" val="360588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DB90E-774F-E7E8-BF05-F14ACF282F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775CBE6-916B-6DEA-7E6E-64EC7F13B95F}"/>
              </a:ext>
            </a:extLst>
          </p:cNvPr>
          <p:cNvSpPr txBox="1"/>
          <p:nvPr/>
        </p:nvSpPr>
        <p:spPr>
          <a:xfrm>
            <a:off x="0" y="337442"/>
            <a:ext cx="12192000" cy="646331"/>
          </a:xfrm>
          <a:prstGeom prst="rect">
            <a:avLst/>
          </a:prstGeom>
          <a:noFill/>
        </p:spPr>
        <p:txBody>
          <a:bodyPr wrap="square" rtlCol="0">
            <a:spAutoFit/>
          </a:bodyPr>
          <a:lstStyle/>
          <a:p>
            <a:pPr algn="ctr"/>
            <a:r>
              <a:rPr lang="en-US" sz="3600" b="1" dirty="0">
                <a:solidFill>
                  <a:srgbClr val="0070C0"/>
                </a:solidFill>
              </a:rPr>
              <a:t>Data and Variables</a:t>
            </a:r>
          </a:p>
        </p:txBody>
      </p:sp>
      <p:sp>
        <p:nvSpPr>
          <p:cNvPr id="3" name="TextBox 2">
            <a:extLst>
              <a:ext uri="{FF2B5EF4-FFF2-40B4-BE49-F238E27FC236}">
                <a16:creationId xmlns:a16="http://schemas.microsoft.com/office/drawing/2014/main" id="{CD0DE89F-8F33-2C78-0E5E-EA5EA31650B6}"/>
              </a:ext>
            </a:extLst>
          </p:cNvPr>
          <p:cNvSpPr txBox="1"/>
          <p:nvPr/>
        </p:nvSpPr>
        <p:spPr>
          <a:xfrm>
            <a:off x="362281" y="1284136"/>
            <a:ext cx="11300792" cy="3970318"/>
          </a:xfrm>
          <a:prstGeom prst="rect">
            <a:avLst/>
          </a:prstGeom>
          <a:noFill/>
        </p:spPr>
        <p:txBody>
          <a:bodyPr wrap="square" rtlCol="0">
            <a:spAutoFit/>
          </a:bodyPr>
          <a:lstStyle/>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r>
              <a:rPr lang="en-US" sz="2400" dirty="0"/>
              <a:t>Investigated 414 firms operating in the global pharmaceutical industry from 1978  to 2012.</a:t>
            </a:r>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r>
              <a:rPr lang="en-US" sz="2400" dirty="0"/>
              <a:t>Dependent Variables: Accounting profit (ROA) and sales growth</a:t>
            </a:r>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r>
              <a:rPr lang="en-US" sz="2400" dirty="0"/>
              <a:t>Independent Variables: Prior performance (ROA) and divestiture </a:t>
            </a:r>
          </a:p>
          <a:p>
            <a:pPr marL="285750" indent="-285750">
              <a:spcBef>
                <a:spcPts val="1200"/>
              </a:spcBef>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8930DCB1-1455-BB0D-F45F-421610DD16CA}"/>
              </a:ext>
            </a:extLst>
          </p:cNvPr>
          <p:cNvSpPr>
            <a:spLocks noGrp="1"/>
          </p:cNvSpPr>
          <p:nvPr>
            <p:ph type="sldNum" sz="quarter" idx="12"/>
          </p:nvPr>
        </p:nvSpPr>
        <p:spPr/>
        <p:txBody>
          <a:bodyPr/>
          <a:lstStyle/>
          <a:p>
            <a:fld id="{4B39FDFC-7766-427A-8AB8-6426DA2B7269}" type="slidenum">
              <a:rPr lang="en-US" smtClean="0"/>
              <a:t>4</a:t>
            </a:fld>
            <a:endParaRPr lang="en-US"/>
          </a:p>
        </p:txBody>
      </p:sp>
    </p:spTree>
    <p:extLst>
      <p:ext uri="{BB962C8B-B14F-4D97-AF65-F5344CB8AC3E}">
        <p14:creationId xmlns:p14="http://schemas.microsoft.com/office/powerpoint/2010/main" val="71361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A2A6B-1E0D-F031-F8DC-04018D90B30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CB81D1-25B6-431C-0A0F-A19BC3881D39}"/>
              </a:ext>
            </a:extLst>
          </p:cNvPr>
          <p:cNvSpPr txBox="1"/>
          <p:nvPr/>
        </p:nvSpPr>
        <p:spPr>
          <a:xfrm>
            <a:off x="0" y="178484"/>
            <a:ext cx="12277725" cy="646331"/>
          </a:xfrm>
          <a:prstGeom prst="rect">
            <a:avLst/>
          </a:prstGeom>
          <a:noFill/>
        </p:spPr>
        <p:txBody>
          <a:bodyPr wrap="square" rtlCol="0">
            <a:spAutoFit/>
          </a:bodyPr>
          <a:lstStyle/>
          <a:p>
            <a:pPr algn="ctr"/>
            <a:r>
              <a:rPr lang="en-US" sz="3600" b="1" dirty="0">
                <a:solidFill>
                  <a:srgbClr val="0070C0"/>
                </a:solidFill>
              </a:rPr>
              <a:t>Sub-Research Questions</a:t>
            </a:r>
          </a:p>
        </p:txBody>
      </p:sp>
      <p:sp>
        <p:nvSpPr>
          <p:cNvPr id="3" name="TextBox 2">
            <a:extLst>
              <a:ext uri="{FF2B5EF4-FFF2-40B4-BE49-F238E27FC236}">
                <a16:creationId xmlns:a16="http://schemas.microsoft.com/office/drawing/2014/main" id="{DAA820D6-6BD5-8512-1796-7BDC4DD80EF4}"/>
              </a:ext>
            </a:extLst>
          </p:cNvPr>
          <p:cNvSpPr txBox="1"/>
          <p:nvPr/>
        </p:nvSpPr>
        <p:spPr>
          <a:xfrm>
            <a:off x="327991" y="970260"/>
            <a:ext cx="11300792" cy="5386090"/>
          </a:xfrm>
          <a:prstGeom prst="rect">
            <a:avLst/>
          </a:prstGeom>
          <a:noFill/>
        </p:spPr>
        <p:txBody>
          <a:bodyPr wrap="square" rtlCol="0">
            <a:spAutoFit/>
          </a:bodyPr>
          <a:lstStyle/>
          <a:p>
            <a:pPr>
              <a:spcBef>
                <a:spcPts val="1200"/>
              </a:spcBef>
            </a:pPr>
            <a:r>
              <a:rPr lang="en-US" sz="2400" dirty="0"/>
              <a:t>In total the article has four analyses (or research questions)</a:t>
            </a:r>
          </a:p>
          <a:p>
            <a:pPr marL="285750" indent="-285750">
              <a:spcBef>
                <a:spcPts val="1200"/>
              </a:spcBef>
              <a:buFont typeface="Wingdings" panose="05000000000000000000" pitchFamily="2" charset="2"/>
              <a:buChar char="§"/>
            </a:pPr>
            <a:r>
              <a:rPr lang="en-US" sz="2400" dirty="0"/>
              <a:t>RQ-1: </a:t>
            </a:r>
            <a:r>
              <a:rPr lang="en-US" sz="2400" b="1" dirty="0"/>
              <a:t>Impact of divestiture on performance?</a:t>
            </a:r>
          </a:p>
          <a:p>
            <a:pPr marL="800100" lvl="1" indent="-342900">
              <a:spcBef>
                <a:spcPts val="1200"/>
              </a:spcBef>
              <a:buFont typeface="Courier New" panose="02070309020205020404" pitchFamily="49" charset="0"/>
              <a:buChar char="o"/>
            </a:pPr>
            <a:r>
              <a:rPr lang="en-US" sz="2400" dirty="0"/>
              <a:t>For low-performing firms – Divestiture increases profitability (ROA) in the short-run but little change for sales growth.</a:t>
            </a:r>
          </a:p>
          <a:p>
            <a:pPr marL="800100" lvl="1" indent="-342900">
              <a:spcBef>
                <a:spcPts val="1200"/>
              </a:spcBef>
              <a:buFont typeface="Courier New" panose="02070309020205020404" pitchFamily="49" charset="0"/>
              <a:buChar char="o"/>
            </a:pPr>
            <a:r>
              <a:rPr lang="en-US" sz="2400" dirty="0"/>
              <a:t>For high-performing firms – Divestiture has little impact on short-term profitability, but sales growth increases strongly in the long-run. </a:t>
            </a:r>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r>
              <a:rPr lang="en-US" sz="2400" dirty="0"/>
              <a:t>RQ-2: </a:t>
            </a:r>
            <a:r>
              <a:rPr lang="en-US" sz="2400" b="1" dirty="0"/>
              <a:t>What resources do divestitures free-up?</a:t>
            </a:r>
          </a:p>
          <a:p>
            <a:pPr marL="800100" lvl="1" indent="-342900">
              <a:spcBef>
                <a:spcPts val="1200"/>
              </a:spcBef>
              <a:buFont typeface="Courier New" panose="02070309020205020404" pitchFamily="49" charset="0"/>
              <a:buChar char="o"/>
            </a:pPr>
            <a:r>
              <a:rPr lang="en-US" sz="2400" dirty="0"/>
              <a:t>Financial resources are now free to pay debts or re-invest in new opportunities.</a:t>
            </a:r>
          </a:p>
          <a:p>
            <a:pPr marL="800100" lvl="1" indent="-342900">
              <a:spcBef>
                <a:spcPts val="1200"/>
              </a:spcBef>
              <a:buFont typeface="Courier New" panose="02070309020205020404" pitchFamily="49" charset="0"/>
              <a:buChar char="o"/>
            </a:pPr>
            <a:r>
              <a:rPr lang="en-US" sz="2400" dirty="0"/>
              <a:t>Managerial Capacity is free to be (re-)deployed.</a:t>
            </a:r>
          </a:p>
          <a:p>
            <a:pPr marL="1257300" lvl="2" indent="-342900">
              <a:spcBef>
                <a:spcPts val="1200"/>
              </a:spcBef>
              <a:buFont typeface="Wingdings" panose="05000000000000000000" pitchFamily="2" charset="2"/>
              <a:buChar char="v"/>
            </a:pPr>
            <a:r>
              <a:rPr lang="en-US" sz="2400" dirty="0"/>
              <a:t>But some managers can go with the divested units/resources. </a:t>
            </a:r>
          </a:p>
        </p:txBody>
      </p:sp>
      <p:sp>
        <p:nvSpPr>
          <p:cNvPr id="4" name="Slide Number Placeholder 3">
            <a:extLst>
              <a:ext uri="{FF2B5EF4-FFF2-40B4-BE49-F238E27FC236}">
                <a16:creationId xmlns:a16="http://schemas.microsoft.com/office/drawing/2014/main" id="{2E8402A7-6DF8-AAF7-E677-F3A0B5CC6D59}"/>
              </a:ext>
            </a:extLst>
          </p:cNvPr>
          <p:cNvSpPr>
            <a:spLocks noGrp="1"/>
          </p:cNvSpPr>
          <p:nvPr>
            <p:ph type="sldNum" sz="quarter" idx="12"/>
          </p:nvPr>
        </p:nvSpPr>
        <p:spPr/>
        <p:txBody>
          <a:bodyPr/>
          <a:lstStyle/>
          <a:p>
            <a:fld id="{4B39FDFC-7766-427A-8AB8-6426DA2B7269}" type="slidenum">
              <a:rPr lang="en-US" smtClean="0"/>
              <a:t>5</a:t>
            </a:fld>
            <a:endParaRPr lang="en-US"/>
          </a:p>
        </p:txBody>
      </p:sp>
    </p:spTree>
    <p:extLst>
      <p:ext uri="{BB962C8B-B14F-4D97-AF65-F5344CB8AC3E}">
        <p14:creationId xmlns:p14="http://schemas.microsoft.com/office/powerpoint/2010/main" val="123839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F116C-4CD1-3D38-F944-8E6A8AB0E8C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DC720BC-15EA-CA71-0973-600AEC82AE13}"/>
              </a:ext>
            </a:extLst>
          </p:cNvPr>
          <p:cNvSpPr txBox="1"/>
          <p:nvPr/>
        </p:nvSpPr>
        <p:spPr>
          <a:xfrm>
            <a:off x="0" y="136525"/>
            <a:ext cx="12192000" cy="646331"/>
          </a:xfrm>
          <a:prstGeom prst="rect">
            <a:avLst/>
          </a:prstGeom>
          <a:noFill/>
        </p:spPr>
        <p:txBody>
          <a:bodyPr wrap="square" rtlCol="0">
            <a:spAutoFit/>
          </a:bodyPr>
          <a:lstStyle/>
          <a:p>
            <a:pPr algn="ctr"/>
            <a:r>
              <a:rPr lang="en-US" sz="3600" b="1" dirty="0">
                <a:solidFill>
                  <a:srgbClr val="0070C0"/>
                </a:solidFill>
              </a:rPr>
              <a:t>Sub-Research Questions</a:t>
            </a:r>
          </a:p>
        </p:txBody>
      </p:sp>
      <p:sp>
        <p:nvSpPr>
          <p:cNvPr id="3" name="TextBox 2">
            <a:extLst>
              <a:ext uri="{FF2B5EF4-FFF2-40B4-BE49-F238E27FC236}">
                <a16:creationId xmlns:a16="http://schemas.microsoft.com/office/drawing/2014/main" id="{0B5D157F-F4E6-DD24-12F7-7CC633D75108}"/>
              </a:ext>
            </a:extLst>
          </p:cNvPr>
          <p:cNvSpPr txBox="1"/>
          <p:nvPr/>
        </p:nvSpPr>
        <p:spPr>
          <a:xfrm>
            <a:off x="316560" y="799107"/>
            <a:ext cx="11475389" cy="5570756"/>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300" dirty="0"/>
              <a:t>RQ-3: </a:t>
            </a:r>
            <a:r>
              <a:rPr lang="en-US" sz="2300" b="1" dirty="0"/>
              <a:t>How do resources from divestiture influence performance?</a:t>
            </a:r>
          </a:p>
          <a:p>
            <a:pPr marL="800100" lvl="1" indent="-342900">
              <a:spcBef>
                <a:spcPts val="1200"/>
              </a:spcBef>
              <a:buFont typeface="Courier New" panose="02070309020205020404" pitchFamily="49" charset="0"/>
              <a:buChar char="o"/>
            </a:pPr>
            <a:r>
              <a:rPr lang="en-US" sz="2300" dirty="0"/>
              <a:t>Low performers appear use the resources to seek new external growth. Hence, they seek to eliminate underperforming resources and use the financial resources to replace them quickly by acquiring new resources externally.</a:t>
            </a:r>
          </a:p>
          <a:p>
            <a:pPr marL="800100" lvl="1" indent="-342900">
              <a:spcBef>
                <a:spcPts val="1200"/>
              </a:spcBef>
              <a:buFont typeface="Courier New" panose="02070309020205020404" pitchFamily="49" charset="0"/>
              <a:buChar char="o"/>
            </a:pPr>
            <a:r>
              <a:rPr lang="en-US" sz="2300" dirty="0"/>
              <a:t>Or sometimes make M&amp;A but these are also typically not fruitful. </a:t>
            </a:r>
          </a:p>
          <a:p>
            <a:pPr marL="800100" lvl="1" indent="-342900">
              <a:spcBef>
                <a:spcPts val="1200"/>
              </a:spcBef>
              <a:buFont typeface="Courier New" panose="02070309020205020404" pitchFamily="49" charset="0"/>
              <a:buChar char="o"/>
            </a:pPr>
            <a:r>
              <a:rPr lang="en-US" sz="2300" dirty="0"/>
              <a:t>High performers are more likely to re-invest in existing operations to increase sales growth. </a:t>
            </a:r>
          </a:p>
          <a:p>
            <a:pPr marL="285750" indent="-285750">
              <a:spcBef>
                <a:spcPts val="1200"/>
              </a:spcBef>
              <a:buFont typeface="Wingdings" panose="05000000000000000000" pitchFamily="2" charset="2"/>
              <a:buChar char="§"/>
            </a:pPr>
            <a:r>
              <a:rPr lang="en-US" sz="2300" dirty="0"/>
              <a:t>RQ-4: </a:t>
            </a:r>
            <a:r>
              <a:rPr lang="en-US" sz="2300" b="1" dirty="0"/>
              <a:t>How do divestiture influence business survival?</a:t>
            </a:r>
          </a:p>
          <a:p>
            <a:pPr marL="800100" lvl="1" indent="-342900">
              <a:spcBef>
                <a:spcPts val="1200"/>
              </a:spcBef>
              <a:buFont typeface="Courier New" panose="02070309020205020404" pitchFamily="49" charset="0"/>
              <a:buChar char="o"/>
            </a:pPr>
            <a:r>
              <a:rPr lang="en-US" sz="2300" dirty="0"/>
              <a:t>Low-performers become target of acquisition because</a:t>
            </a:r>
          </a:p>
          <a:p>
            <a:pPr marL="1257300" lvl="2" indent="-342900">
              <a:spcBef>
                <a:spcPts val="1200"/>
              </a:spcBef>
              <a:buFont typeface="Wingdings" panose="05000000000000000000" pitchFamily="2" charset="2"/>
              <a:buChar char="v"/>
            </a:pPr>
            <a:r>
              <a:rPr lang="en-US" sz="2300" dirty="0"/>
              <a:t>They position themselves as profitable with reduced asset base</a:t>
            </a:r>
          </a:p>
          <a:p>
            <a:pPr marL="1257300" lvl="2" indent="-342900">
              <a:spcBef>
                <a:spcPts val="1200"/>
              </a:spcBef>
              <a:buFont typeface="Wingdings" panose="05000000000000000000" pitchFamily="2" charset="2"/>
              <a:buChar char="v"/>
            </a:pPr>
            <a:r>
              <a:rPr lang="en-US" sz="2300" dirty="0"/>
              <a:t>While struggle in the long-run to remain viable  </a:t>
            </a:r>
          </a:p>
          <a:p>
            <a:pPr marL="800100" lvl="1" indent="-342900">
              <a:spcBef>
                <a:spcPts val="1200"/>
              </a:spcBef>
              <a:buFont typeface="Courier New" panose="02070309020205020404" pitchFamily="49" charset="0"/>
              <a:buChar char="o"/>
            </a:pPr>
            <a:r>
              <a:rPr lang="en-US" sz="2300" dirty="0"/>
              <a:t>High performers remain profitable and dynamic in the long-run to merit independence. </a:t>
            </a:r>
          </a:p>
        </p:txBody>
      </p:sp>
      <p:sp>
        <p:nvSpPr>
          <p:cNvPr id="4" name="Slide Number Placeholder 3">
            <a:extLst>
              <a:ext uri="{FF2B5EF4-FFF2-40B4-BE49-F238E27FC236}">
                <a16:creationId xmlns:a16="http://schemas.microsoft.com/office/drawing/2014/main" id="{DFA0BB54-4397-86B8-83FA-49D5A355C5E4}"/>
              </a:ext>
            </a:extLst>
          </p:cNvPr>
          <p:cNvSpPr>
            <a:spLocks noGrp="1"/>
          </p:cNvSpPr>
          <p:nvPr>
            <p:ph type="sldNum" sz="quarter" idx="12"/>
          </p:nvPr>
        </p:nvSpPr>
        <p:spPr/>
        <p:txBody>
          <a:bodyPr/>
          <a:lstStyle/>
          <a:p>
            <a:fld id="{4B39FDFC-7766-427A-8AB8-6426DA2B7269}" type="slidenum">
              <a:rPr lang="en-US" smtClean="0"/>
              <a:t>6</a:t>
            </a:fld>
            <a:endParaRPr lang="en-US"/>
          </a:p>
        </p:txBody>
      </p:sp>
    </p:spTree>
    <p:extLst>
      <p:ext uri="{BB962C8B-B14F-4D97-AF65-F5344CB8AC3E}">
        <p14:creationId xmlns:p14="http://schemas.microsoft.com/office/powerpoint/2010/main" val="274520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ED475-F7F9-1CAC-2893-2EF0AA6518C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CAE523B-4FC8-FAE5-803E-8DFB71B59CD5}"/>
              </a:ext>
            </a:extLst>
          </p:cNvPr>
          <p:cNvSpPr txBox="1"/>
          <p:nvPr/>
        </p:nvSpPr>
        <p:spPr>
          <a:xfrm>
            <a:off x="0" y="337442"/>
            <a:ext cx="12192000" cy="646331"/>
          </a:xfrm>
          <a:prstGeom prst="rect">
            <a:avLst/>
          </a:prstGeom>
          <a:noFill/>
        </p:spPr>
        <p:txBody>
          <a:bodyPr wrap="square" rtlCol="0">
            <a:spAutoFit/>
          </a:bodyPr>
          <a:lstStyle/>
          <a:p>
            <a:pPr algn="ctr"/>
            <a:r>
              <a:rPr lang="en-US" sz="3600" b="1" dirty="0">
                <a:solidFill>
                  <a:srgbClr val="0070C0"/>
                </a:solidFill>
              </a:rPr>
              <a:t>Virtuous or Vicious Cycles?</a:t>
            </a:r>
          </a:p>
        </p:txBody>
      </p:sp>
      <p:sp>
        <p:nvSpPr>
          <p:cNvPr id="3" name="TextBox 2">
            <a:extLst>
              <a:ext uri="{FF2B5EF4-FFF2-40B4-BE49-F238E27FC236}">
                <a16:creationId xmlns:a16="http://schemas.microsoft.com/office/drawing/2014/main" id="{70888C39-3DDF-576D-E5C4-C8009DDDFA66}"/>
              </a:ext>
            </a:extLst>
          </p:cNvPr>
          <p:cNvSpPr txBox="1"/>
          <p:nvPr/>
        </p:nvSpPr>
        <p:spPr>
          <a:xfrm>
            <a:off x="362281" y="1284136"/>
            <a:ext cx="11300792" cy="5232202"/>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a:t>In most industries and modern economies </a:t>
            </a:r>
          </a:p>
          <a:p>
            <a:pPr marL="285750" indent="-285750">
              <a:spcBef>
                <a:spcPts val="1200"/>
              </a:spcBef>
              <a:buFont typeface="Wingdings" panose="05000000000000000000" pitchFamily="2" charset="2"/>
              <a:buChar char="§"/>
            </a:pPr>
            <a:endParaRPr lang="en-US" sz="2400" dirty="0"/>
          </a:p>
          <a:p>
            <a:pPr marL="800100" lvl="1" indent="-342900">
              <a:spcBef>
                <a:spcPts val="1200"/>
              </a:spcBef>
              <a:buFont typeface="Courier New" panose="02070309020205020404" pitchFamily="49" charset="0"/>
              <a:buChar char="o"/>
            </a:pPr>
            <a:r>
              <a:rPr lang="en-US" sz="2400" dirty="0"/>
              <a:t>Divestiture for low-performers is part of the downward spiral, the vicious circle of low performance &gt; divestiture &gt; acquisition. </a:t>
            </a:r>
          </a:p>
          <a:p>
            <a:pPr marL="800100" lvl="1" indent="-342900">
              <a:spcBef>
                <a:spcPts val="1200"/>
              </a:spcBef>
              <a:buFont typeface="Courier New" panose="02070309020205020404" pitchFamily="49" charset="0"/>
              <a:buChar char="o"/>
            </a:pPr>
            <a:endParaRPr lang="en-US" sz="2400" dirty="0"/>
          </a:p>
          <a:p>
            <a:pPr marL="800100" lvl="1" indent="-342900">
              <a:spcBef>
                <a:spcPts val="1200"/>
              </a:spcBef>
              <a:buFont typeface="Courier New" panose="02070309020205020404" pitchFamily="49" charset="0"/>
              <a:buChar char="o"/>
            </a:pPr>
            <a:r>
              <a:rPr lang="en-US" sz="2400" dirty="0"/>
              <a:t>For high performing firms, divestiture supports a virtuous cycle by creating space to engage managerial capacity to engage problems and take advantage of new opportunities (Complementary Penrose Effect). </a:t>
            </a:r>
          </a:p>
          <a:p>
            <a:pPr marL="1257300" lvl="2" indent="-342900">
              <a:spcBef>
                <a:spcPts val="1200"/>
              </a:spcBef>
              <a:buFont typeface="Wingdings" panose="05000000000000000000" pitchFamily="2" charset="2"/>
              <a:buChar char="v"/>
            </a:pPr>
            <a:r>
              <a:rPr lang="en-US" sz="2400" dirty="0"/>
              <a:t> Divestiture create different pathways for low- and high performers </a:t>
            </a:r>
          </a:p>
          <a:p>
            <a:pPr lvl="2">
              <a:spcBef>
                <a:spcPts val="1200"/>
              </a:spcBef>
            </a:pPr>
            <a:r>
              <a:rPr lang="en-US" sz="2400" dirty="0"/>
              <a:t>      (Extended Complementary Penrose Effect).</a:t>
            </a:r>
          </a:p>
          <a:p>
            <a:pPr>
              <a:spcBef>
                <a:spcPts val="1200"/>
              </a:spcBef>
            </a:pPr>
            <a:endParaRPr lang="en-US" sz="2400" dirty="0"/>
          </a:p>
        </p:txBody>
      </p:sp>
      <p:sp>
        <p:nvSpPr>
          <p:cNvPr id="4" name="Slide Number Placeholder 3">
            <a:extLst>
              <a:ext uri="{FF2B5EF4-FFF2-40B4-BE49-F238E27FC236}">
                <a16:creationId xmlns:a16="http://schemas.microsoft.com/office/drawing/2014/main" id="{62389CE1-6797-7D7F-AD03-6BE61A19B9A5}"/>
              </a:ext>
            </a:extLst>
          </p:cNvPr>
          <p:cNvSpPr>
            <a:spLocks noGrp="1"/>
          </p:cNvSpPr>
          <p:nvPr>
            <p:ph type="sldNum" sz="quarter" idx="12"/>
          </p:nvPr>
        </p:nvSpPr>
        <p:spPr/>
        <p:txBody>
          <a:bodyPr/>
          <a:lstStyle/>
          <a:p>
            <a:fld id="{4B39FDFC-7766-427A-8AB8-6426DA2B7269}" type="slidenum">
              <a:rPr lang="en-US" smtClean="0"/>
              <a:t>7</a:t>
            </a:fld>
            <a:endParaRPr lang="en-US"/>
          </a:p>
        </p:txBody>
      </p:sp>
    </p:spTree>
    <p:extLst>
      <p:ext uri="{BB962C8B-B14F-4D97-AF65-F5344CB8AC3E}">
        <p14:creationId xmlns:p14="http://schemas.microsoft.com/office/powerpoint/2010/main" val="238792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F90B7-AD1F-67F2-F2D7-C8D3E502BB3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F89BCE7-7158-D272-B37D-E35961C4BC0B}"/>
              </a:ext>
            </a:extLst>
          </p:cNvPr>
          <p:cNvSpPr txBox="1"/>
          <p:nvPr/>
        </p:nvSpPr>
        <p:spPr>
          <a:xfrm>
            <a:off x="0" y="337442"/>
            <a:ext cx="12192000" cy="646331"/>
          </a:xfrm>
          <a:prstGeom prst="rect">
            <a:avLst/>
          </a:prstGeom>
          <a:noFill/>
        </p:spPr>
        <p:txBody>
          <a:bodyPr wrap="square" rtlCol="0">
            <a:spAutoFit/>
          </a:bodyPr>
          <a:lstStyle/>
          <a:p>
            <a:pPr algn="ctr"/>
            <a:r>
              <a:rPr lang="en-US" sz="3600" b="1" dirty="0">
                <a:solidFill>
                  <a:srgbClr val="0070C0"/>
                </a:solidFill>
              </a:rPr>
              <a:t>Summary</a:t>
            </a:r>
          </a:p>
        </p:txBody>
      </p:sp>
      <p:sp>
        <p:nvSpPr>
          <p:cNvPr id="3" name="TextBox 2">
            <a:extLst>
              <a:ext uri="{FF2B5EF4-FFF2-40B4-BE49-F238E27FC236}">
                <a16:creationId xmlns:a16="http://schemas.microsoft.com/office/drawing/2014/main" id="{52B09BA8-227A-33F7-E706-BEA2C16F3B09}"/>
              </a:ext>
            </a:extLst>
          </p:cNvPr>
          <p:cNvSpPr txBox="1"/>
          <p:nvPr/>
        </p:nvSpPr>
        <p:spPr>
          <a:xfrm>
            <a:off x="362281" y="1284136"/>
            <a:ext cx="11300792" cy="5016758"/>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a:t>Divestiture has strikingly different results for low- and high-performing firms</a:t>
            </a:r>
          </a:p>
          <a:p>
            <a:pPr marL="800100" lvl="1" indent="-342900">
              <a:spcBef>
                <a:spcPts val="1200"/>
              </a:spcBef>
              <a:buFont typeface="Courier New" panose="02070309020205020404" pitchFamily="49" charset="0"/>
              <a:buChar char="o"/>
            </a:pPr>
            <a:endParaRPr lang="en-US" sz="2400" dirty="0"/>
          </a:p>
          <a:p>
            <a:pPr marL="800100" lvl="1" indent="-342900">
              <a:spcBef>
                <a:spcPts val="1200"/>
              </a:spcBef>
              <a:buFont typeface="Courier New" panose="02070309020205020404" pitchFamily="49" charset="0"/>
              <a:buChar char="o"/>
            </a:pPr>
            <a:r>
              <a:rPr lang="en-US" sz="2400" dirty="0"/>
              <a:t>For low-performing firms</a:t>
            </a:r>
          </a:p>
          <a:p>
            <a:pPr marL="1257300" lvl="2" indent="-342900">
              <a:spcBef>
                <a:spcPts val="1200"/>
              </a:spcBef>
              <a:buFont typeface="Wingdings" panose="05000000000000000000" pitchFamily="2" charset="2"/>
              <a:buChar char="v"/>
            </a:pPr>
            <a:r>
              <a:rPr lang="en-US" sz="2400" dirty="0"/>
              <a:t>Improvement in short term profitability by eliminating extremely poor performing resources.</a:t>
            </a:r>
          </a:p>
          <a:p>
            <a:pPr marL="1257300" lvl="2" indent="-342900">
              <a:spcBef>
                <a:spcPts val="1200"/>
              </a:spcBef>
              <a:buFont typeface="Wingdings" panose="05000000000000000000" pitchFamily="2" charset="2"/>
              <a:buChar char="v"/>
            </a:pPr>
            <a:r>
              <a:rPr lang="en-US" sz="2400" dirty="0"/>
              <a:t>Quick fix of operations though M&amp;A but to no avail.</a:t>
            </a:r>
          </a:p>
          <a:p>
            <a:pPr marL="1257300" lvl="2" indent="-342900">
              <a:spcBef>
                <a:spcPts val="1200"/>
              </a:spcBef>
              <a:buFont typeface="Wingdings" panose="05000000000000000000" pitchFamily="2" charset="2"/>
              <a:buChar char="v"/>
            </a:pPr>
            <a:r>
              <a:rPr lang="en-US" sz="2400" dirty="0"/>
              <a:t>Thus, become targets of acquisition and survival in danger. </a:t>
            </a:r>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6274186B-0709-78E9-B02B-0C7641DDF4CA}"/>
              </a:ext>
            </a:extLst>
          </p:cNvPr>
          <p:cNvSpPr>
            <a:spLocks noGrp="1"/>
          </p:cNvSpPr>
          <p:nvPr>
            <p:ph type="sldNum" sz="quarter" idx="12"/>
          </p:nvPr>
        </p:nvSpPr>
        <p:spPr/>
        <p:txBody>
          <a:bodyPr/>
          <a:lstStyle/>
          <a:p>
            <a:fld id="{4B39FDFC-7766-427A-8AB8-6426DA2B7269}" type="slidenum">
              <a:rPr lang="en-US" smtClean="0"/>
              <a:t>8</a:t>
            </a:fld>
            <a:endParaRPr lang="en-US"/>
          </a:p>
        </p:txBody>
      </p:sp>
    </p:spTree>
    <p:extLst>
      <p:ext uri="{BB962C8B-B14F-4D97-AF65-F5344CB8AC3E}">
        <p14:creationId xmlns:p14="http://schemas.microsoft.com/office/powerpoint/2010/main" val="409602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322BA-2A21-25FA-D197-75DCBFA5999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1728435-E028-2CF1-E660-002105C524C3}"/>
              </a:ext>
            </a:extLst>
          </p:cNvPr>
          <p:cNvSpPr txBox="1"/>
          <p:nvPr/>
        </p:nvSpPr>
        <p:spPr>
          <a:xfrm>
            <a:off x="66674" y="337442"/>
            <a:ext cx="12125325" cy="646331"/>
          </a:xfrm>
          <a:prstGeom prst="rect">
            <a:avLst/>
          </a:prstGeom>
          <a:noFill/>
        </p:spPr>
        <p:txBody>
          <a:bodyPr wrap="square" rtlCol="0">
            <a:spAutoFit/>
          </a:bodyPr>
          <a:lstStyle/>
          <a:p>
            <a:pPr algn="ctr"/>
            <a:r>
              <a:rPr lang="en-US" sz="3600" b="1" dirty="0">
                <a:solidFill>
                  <a:srgbClr val="0070C0"/>
                </a:solidFill>
              </a:rPr>
              <a:t>Summary</a:t>
            </a:r>
          </a:p>
        </p:txBody>
      </p:sp>
      <p:sp>
        <p:nvSpPr>
          <p:cNvPr id="3" name="TextBox 2">
            <a:extLst>
              <a:ext uri="{FF2B5EF4-FFF2-40B4-BE49-F238E27FC236}">
                <a16:creationId xmlns:a16="http://schemas.microsoft.com/office/drawing/2014/main" id="{314D4C1F-68EC-7D65-8187-F24A4FA00278}"/>
              </a:ext>
            </a:extLst>
          </p:cNvPr>
          <p:cNvSpPr txBox="1"/>
          <p:nvPr/>
        </p:nvSpPr>
        <p:spPr>
          <a:xfrm>
            <a:off x="362281" y="1284136"/>
            <a:ext cx="11300792" cy="4124206"/>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a:t>Divestiture has strikingly different results for low- and high-performing firms</a:t>
            </a:r>
          </a:p>
          <a:p>
            <a:pPr marL="800100" lvl="1" indent="-342900">
              <a:spcBef>
                <a:spcPts val="1200"/>
              </a:spcBef>
              <a:buFont typeface="Courier New" panose="02070309020205020404" pitchFamily="49" charset="0"/>
              <a:buChar char="o"/>
            </a:pPr>
            <a:endParaRPr lang="en-US" sz="2400" dirty="0"/>
          </a:p>
          <a:p>
            <a:pPr marL="800100" lvl="1" indent="-342900">
              <a:spcBef>
                <a:spcPts val="1200"/>
              </a:spcBef>
              <a:buFont typeface="Courier New" panose="02070309020205020404" pitchFamily="49" charset="0"/>
              <a:buChar char="o"/>
            </a:pPr>
            <a:r>
              <a:rPr lang="en-US" sz="2400" dirty="0"/>
              <a:t>High-performing firms</a:t>
            </a:r>
          </a:p>
          <a:p>
            <a:pPr marL="1257300" lvl="2" indent="-342900">
              <a:spcBef>
                <a:spcPts val="1200"/>
              </a:spcBef>
              <a:buFont typeface="Wingdings" panose="05000000000000000000" pitchFamily="2" charset="2"/>
              <a:buChar char="v"/>
            </a:pPr>
            <a:r>
              <a:rPr lang="en-US" sz="2400" dirty="0"/>
              <a:t>Do not focus on profitability but long-term sales growth.</a:t>
            </a:r>
          </a:p>
          <a:p>
            <a:pPr marL="1257300" lvl="2" indent="-342900">
              <a:spcBef>
                <a:spcPts val="1200"/>
              </a:spcBef>
              <a:buFont typeface="Wingdings" panose="05000000000000000000" pitchFamily="2" charset="2"/>
              <a:buChar char="v"/>
            </a:pPr>
            <a:r>
              <a:rPr lang="en-US" sz="2400" dirty="0"/>
              <a:t>Through freed financial resources focus/invest in improved operations.</a:t>
            </a:r>
          </a:p>
          <a:p>
            <a:pPr marL="1257300" lvl="2" indent="-342900">
              <a:spcBef>
                <a:spcPts val="1200"/>
              </a:spcBef>
              <a:buFont typeface="Wingdings" panose="05000000000000000000" pitchFamily="2" charset="2"/>
              <a:buChar char="v"/>
            </a:pPr>
            <a:r>
              <a:rPr lang="en-US" sz="2400" dirty="0"/>
              <a:t>Thus, avoid acquisition and survive independently. </a:t>
            </a:r>
          </a:p>
          <a:p>
            <a:pPr marL="285750" indent="-285750">
              <a:spcBef>
                <a:spcPts val="1200"/>
              </a:spcBef>
              <a:buFont typeface="Wingdings" panose="05000000000000000000" pitchFamily="2" charset="2"/>
              <a:buChar char="§"/>
            </a:pPr>
            <a:endParaRPr lang="en-US" sz="2400" dirty="0"/>
          </a:p>
          <a:p>
            <a:pPr marL="285750" indent="-285750">
              <a:spcBef>
                <a:spcPts val="1200"/>
              </a:spcBef>
              <a:buFont typeface="Wingdings" panose="05000000000000000000" pitchFamily="2" charset="2"/>
              <a:buChar char="§"/>
            </a:pPr>
            <a:endParaRPr lang="en-US" sz="2400" dirty="0"/>
          </a:p>
        </p:txBody>
      </p:sp>
      <p:sp>
        <p:nvSpPr>
          <p:cNvPr id="4" name="Slide Number Placeholder 3">
            <a:extLst>
              <a:ext uri="{FF2B5EF4-FFF2-40B4-BE49-F238E27FC236}">
                <a16:creationId xmlns:a16="http://schemas.microsoft.com/office/drawing/2014/main" id="{14CAA71D-53B8-9253-4509-C364C2124049}"/>
              </a:ext>
            </a:extLst>
          </p:cNvPr>
          <p:cNvSpPr>
            <a:spLocks noGrp="1"/>
          </p:cNvSpPr>
          <p:nvPr>
            <p:ph type="sldNum" sz="quarter" idx="12"/>
          </p:nvPr>
        </p:nvSpPr>
        <p:spPr/>
        <p:txBody>
          <a:bodyPr/>
          <a:lstStyle/>
          <a:p>
            <a:fld id="{4B39FDFC-7766-427A-8AB8-6426DA2B7269}" type="slidenum">
              <a:rPr lang="en-US" smtClean="0"/>
              <a:t>9</a:t>
            </a:fld>
            <a:endParaRPr lang="en-US"/>
          </a:p>
        </p:txBody>
      </p:sp>
    </p:spTree>
    <p:extLst>
      <p:ext uri="{BB962C8B-B14F-4D97-AF65-F5344CB8AC3E}">
        <p14:creationId xmlns:p14="http://schemas.microsoft.com/office/powerpoint/2010/main" val="4253305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3164</TotalTime>
  <Words>625</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AdvOT8608a8d1</vt:lpstr>
      <vt:lpstr>AppleMyungjo</vt: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 Isakova</dc:creator>
  <cp:lastModifiedBy>Mahoney, Joseph T</cp:lastModifiedBy>
  <cp:revision>184</cp:revision>
  <dcterms:created xsi:type="dcterms:W3CDTF">2019-09-28T03:08:33Z</dcterms:created>
  <dcterms:modified xsi:type="dcterms:W3CDTF">2024-02-21T17:46:36Z</dcterms:modified>
</cp:coreProperties>
</file>